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57" r:id="rId5"/>
    <p:sldId id="263"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AE5D1EA-FFD1-465B-A3A1-125B5F859863}"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4FE0D-948C-4579-AE70-2AC2C4563C96}"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D1EA-FFD1-465B-A3A1-125B5F859863}"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D1EA-FFD1-465B-A3A1-125B5F859863}"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AE5D1EA-FFD1-465B-A3A1-125B5F859863}"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4FE0D-948C-4579-AE70-2AC2C4563C9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5D1EA-FFD1-465B-A3A1-125B5F859863}"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AE5D1EA-FFD1-465B-A3A1-125B5F859863}"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AE5D1EA-FFD1-465B-A3A1-125B5F859863}" type="datetimeFigureOut">
              <a:rPr lang="en-US" smtClean="0"/>
              <a:t>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E5D1EA-FFD1-465B-A3A1-125B5F859863}" type="datetimeFigureOut">
              <a:rPr lang="en-US" smtClean="0"/>
              <a:t>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5D1EA-FFD1-465B-A3A1-125B5F859863}" type="datetimeFigureOut">
              <a:rPr lang="en-US" smtClean="0"/>
              <a:t>6/6/2015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5D1EA-FFD1-465B-A3A1-125B5F859863}"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5D1EA-FFD1-465B-A3A1-125B5F859863}"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4FE0D-948C-4579-AE70-2AC2C4563C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AE5D1EA-FFD1-465B-A3A1-125B5F859863}" type="datetimeFigureOut">
              <a:rPr lang="en-US" smtClean="0"/>
              <a:t>6/6/2015</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774FE0D-948C-4579-AE70-2AC2C4563C9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afekids.com/" TargetMode="External"/><Relationship Id="rId7" Type="http://schemas.openxmlformats.org/officeDocument/2006/relationships/hyperlink" Target="http://www.internetsafety101.org/agebasedguidlines.htm" TargetMode="External"/><Relationship Id="rId2" Type="http://schemas.openxmlformats.org/officeDocument/2006/relationships/hyperlink" Target="http://www.netsmartz.org/Predators" TargetMode="External"/><Relationship Id="rId1" Type="http://schemas.openxmlformats.org/officeDocument/2006/relationships/slideLayout" Target="../slideLayouts/slideLayout2.xml"/><Relationship Id="rId6" Type="http://schemas.openxmlformats.org/officeDocument/2006/relationships/hyperlink" Target="http://enough.org/" TargetMode="External"/><Relationship Id="rId5" Type="http://schemas.openxmlformats.org/officeDocument/2006/relationships/hyperlink" Target="http://www.internetsafety.com/" TargetMode="External"/><Relationship Id="rId4" Type="http://schemas.openxmlformats.org/officeDocument/2006/relationships/hyperlink" Target="http://www.isaf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mashable.com/" TargetMode="External"/><Relationship Id="rId2" Type="http://schemas.openxmlformats.org/officeDocument/2006/relationships/hyperlink" Target="http://www.learnthenet.com/" TargetMode="External"/><Relationship Id="rId1" Type="http://schemas.openxmlformats.org/officeDocument/2006/relationships/slideLayout" Target="../slideLayouts/slideLayout2.xml"/><Relationship Id="rId5" Type="http://schemas.openxmlformats.org/officeDocument/2006/relationships/hyperlink" Target="http://www.internetsafety.com/safe-eyes-parental-control-software.php" TargetMode="External"/><Relationship Id="rId4" Type="http://schemas.openxmlformats.org/officeDocument/2006/relationships/hyperlink" Target="http://www.internetsafety.com/internet-monitoring-game-plan.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jr.brainpop.com/artsandtechnology/technology/internetsafety/" TargetMode="External"/><Relationship Id="rId2" Type="http://schemas.openxmlformats.org/officeDocument/2006/relationships/hyperlink" Target="http://www.cybersmart.gov.au/Kids/Watch%20Videos/net-basics.aspx" TargetMode="External"/><Relationship Id="rId1" Type="http://schemas.openxmlformats.org/officeDocument/2006/relationships/slideLayout" Target="../slideLayouts/slideLayout2.xml"/><Relationship Id="rId5" Type="http://schemas.openxmlformats.org/officeDocument/2006/relationships/hyperlink" Target="http://www.nsteens.org/Games" TargetMode="External"/><Relationship Id="rId4" Type="http://schemas.openxmlformats.org/officeDocument/2006/relationships/hyperlink" Target="https://sos.fbi.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r>
              <a:rPr lang="en-US" sz="3600" dirty="0" smtClean="0"/>
              <a:t>And Digital Citizenship</a:t>
            </a:r>
            <a:endParaRPr lang="en-US" sz="3600" dirty="0"/>
          </a:p>
        </p:txBody>
      </p:sp>
      <p:sp>
        <p:nvSpPr>
          <p:cNvPr id="2" name="Title 1"/>
          <p:cNvSpPr>
            <a:spLocks noGrp="1"/>
          </p:cNvSpPr>
          <p:nvPr>
            <p:ph type="ctrTitle"/>
          </p:nvPr>
        </p:nvSpPr>
        <p:spPr/>
        <p:txBody>
          <a:bodyPr/>
          <a:lstStyle/>
          <a:p>
            <a:r>
              <a:rPr lang="en-US" sz="6000" dirty="0" smtClean="0">
                <a:solidFill>
                  <a:srgbClr val="FF0000"/>
                </a:solidFill>
              </a:rPr>
              <a:t>Cyber safety </a:t>
            </a:r>
            <a:endParaRPr lang="en-US" sz="6000"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57200"/>
            <a:ext cx="1981200"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1"/>
            <a:ext cx="1695842"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648200"/>
            <a:ext cx="243840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800599"/>
            <a:ext cx="1714789" cy="1714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4781550"/>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52775" y="466726"/>
            <a:ext cx="2514600"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0595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What is digital citizenship and why is it important?</a:t>
            </a:r>
            <a:endParaRPr lang="en-US" dirty="0">
              <a:solidFill>
                <a:srgbClr val="FFFF00"/>
              </a:solidFill>
            </a:endParaRPr>
          </a:p>
        </p:txBody>
      </p:sp>
      <p:sp>
        <p:nvSpPr>
          <p:cNvPr id="3" name="Content Placeholder 2"/>
          <p:cNvSpPr>
            <a:spLocks noGrp="1"/>
          </p:cNvSpPr>
          <p:nvPr>
            <p:ph sz="quarter" idx="13"/>
          </p:nvPr>
        </p:nvSpPr>
        <p:spPr>
          <a:xfrm>
            <a:off x="609600" y="1600200"/>
            <a:ext cx="8153400" cy="2057400"/>
          </a:xfrm>
        </p:spPr>
        <p:txBody>
          <a:bodyPr>
            <a:normAutofit/>
          </a:bodyPr>
          <a:lstStyle/>
          <a:p>
            <a:r>
              <a:rPr lang="en-US" dirty="0" smtClean="0"/>
              <a:t>Digital Citizenship is how you conduct yourself online. </a:t>
            </a:r>
          </a:p>
          <a:p>
            <a:r>
              <a:rPr lang="en-US" dirty="0" smtClean="0"/>
              <a:t>As you act in regular society, you should act the same on the internet.</a:t>
            </a:r>
          </a:p>
          <a:p>
            <a:r>
              <a:rPr lang="en-US" dirty="0" smtClean="0"/>
              <a:t>How you act on the internet reflects you and affects you in real life. Think before you act on the internet!</a:t>
            </a:r>
          </a:p>
          <a:p>
            <a:pPr marL="0" indent="0">
              <a:buNone/>
            </a:pPr>
            <a:r>
              <a:rPr lang="en-US" dirty="0" smtClean="0"/>
              <a: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258127"/>
            <a:ext cx="4992077" cy="2418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289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What is a digital footprint?</a:t>
            </a:r>
            <a:endParaRPr lang="en-US" dirty="0">
              <a:solidFill>
                <a:srgbClr val="FFFF00"/>
              </a:solidFill>
            </a:endParaRPr>
          </a:p>
        </p:txBody>
      </p:sp>
      <p:sp>
        <p:nvSpPr>
          <p:cNvPr id="3" name="Content Placeholder 2"/>
          <p:cNvSpPr>
            <a:spLocks noGrp="1"/>
          </p:cNvSpPr>
          <p:nvPr>
            <p:ph sz="quarter" idx="13"/>
          </p:nvPr>
        </p:nvSpPr>
        <p:spPr>
          <a:xfrm>
            <a:off x="609600" y="1600200"/>
            <a:ext cx="7924800" cy="2362200"/>
          </a:xfrm>
        </p:spPr>
        <p:txBody>
          <a:bodyPr>
            <a:normAutofit lnSpcReduction="10000"/>
          </a:bodyPr>
          <a:lstStyle/>
          <a:p>
            <a:r>
              <a:rPr lang="en-US" dirty="0"/>
              <a:t>A </a:t>
            </a:r>
            <a:r>
              <a:rPr lang="en-US" b="1" dirty="0">
                <a:solidFill>
                  <a:srgbClr val="FF0000"/>
                </a:solidFill>
              </a:rPr>
              <a:t>digital footprint</a:t>
            </a:r>
            <a:r>
              <a:rPr lang="en-US" dirty="0">
                <a:solidFill>
                  <a:srgbClr val="FF0000"/>
                </a:solidFill>
              </a:rPr>
              <a:t> </a:t>
            </a:r>
            <a:r>
              <a:rPr lang="en-US" dirty="0"/>
              <a:t>is the data that is left behind by users on </a:t>
            </a:r>
            <a:r>
              <a:rPr lang="en-US" b="1" dirty="0"/>
              <a:t>digital</a:t>
            </a:r>
            <a:r>
              <a:rPr lang="en-US" dirty="0"/>
              <a:t> services. There are two main classifications for </a:t>
            </a:r>
            <a:r>
              <a:rPr lang="en-US" b="1" dirty="0"/>
              <a:t>digital footprints</a:t>
            </a:r>
            <a:r>
              <a:rPr lang="en-US" dirty="0"/>
              <a:t>: passive and active</a:t>
            </a:r>
            <a:endParaRPr lang="en-US" dirty="0" smtClean="0"/>
          </a:p>
          <a:p>
            <a:endParaRPr lang="en-US" dirty="0"/>
          </a:p>
          <a:p>
            <a:r>
              <a:rPr lang="en-US" dirty="0"/>
              <a:t>A </a:t>
            </a:r>
            <a:r>
              <a:rPr lang="en-US" dirty="0">
                <a:solidFill>
                  <a:srgbClr val="FF0000"/>
                </a:solidFill>
              </a:rPr>
              <a:t>passive digital footprint </a:t>
            </a:r>
            <a:r>
              <a:rPr lang="en-US" dirty="0"/>
              <a:t>is created when data is collected without the owner </a:t>
            </a:r>
            <a:r>
              <a:rPr lang="en-US" dirty="0" smtClean="0"/>
              <a:t>knowing.</a:t>
            </a:r>
          </a:p>
          <a:p>
            <a:r>
              <a:rPr lang="en-US" dirty="0" smtClean="0">
                <a:solidFill>
                  <a:srgbClr val="FF0000"/>
                </a:solidFill>
              </a:rPr>
              <a:t>Active </a:t>
            </a:r>
            <a:r>
              <a:rPr lang="en-US" dirty="0">
                <a:solidFill>
                  <a:srgbClr val="FF0000"/>
                </a:solidFill>
              </a:rPr>
              <a:t>digital footprints </a:t>
            </a:r>
            <a:r>
              <a:rPr lang="en-US" dirty="0"/>
              <a:t>are created when personal data is released deliberately by a user for the purpose of sharing information about oneself by means of websites or social media</a:t>
            </a:r>
            <a:r>
              <a:rPr lang="en-US" dirty="0" smtClean="0"/>
              <a:t>.</a:t>
            </a:r>
            <a:endParaRPr lang="en-US" baseline="30000" dirty="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810000"/>
            <a:ext cx="5034642" cy="2828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939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lgn="ctr"/>
            <a:r>
              <a:rPr lang="en-US" dirty="0" smtClean="0">
                <a:solidFill>
                  <a:srgbClr val="FFFF00"/>
                </a:solidFill>
              </a:rPr>
              <a:t>Cyber safety tips</a:t>
            </a:r>
            <a:endParaRPr lang="en-US" dirty="0">
              <a:solidFill>
                <a:srgbClr val="FFFF00"/>
              </a:solidFill>
            </a:endParaRPr>
          </a:p>
        </p:txBody>
      </p:sp>
      <p:sp>
        <p:nvSpPr>
          <p:cNvPr id="3" name="Content Placeholder 2"/>
          <p:cNvSpPr>
            <a:spLocks noGrp="1"/>
          </p:cNvSpPr>
          <p:nvPr>
            <p:ph sz="quarter" idx="13"/>
          </p:nvPr>
        </p:nvSpPr>
        <p:spPr>
          <a:xfrm>
            <a:off x="609600" y="1143000"/>
            <a:ext cx="7924800" cy="5181600"/>
          </a:xfrm>
        </p:spPr>
        <p:txBody>
          <a:bodyPr>
            <a:normAutofit fontScale="77500" lnSpcReduction="20000"/>
          </a:bodyPr>
          <a:lstStyle/>
          <a:p>
            <a:endParaRPr lang="en-US" b="1" dirty="0" smtClean="0">
              <a:solidFill>
                <a:srgbClr val="FF0000"/>
              </a:solidFill>
            </a:endParaRPr>
          </a:p>
          <a:p>
            <a:r>
              <a:rPr lang="en-US" b="1" dirty="0" smtClean="0">
                <a:solidFill>
                  <a:srgbClr val="FF0000"/>
                </a:solidFill>
              </a:rPr>
              <a:t>Personal </a:t>
            </a:r>
            <a:r>
              <a:rPr lang="en-US" b="1" dirty="0">
                <a:solidFill>
                  <a:srgbClr val="FF0000"/>
                </a:solidFill>
              </a:rPr>
              <a:t>Information</a:t>
            </a:r>
            <a:r>
              <a:rPr lang="en-US" dirty="0"/>
              <a:t>. Don’t give out personal information without your parents’ permission. This means you should not share your last name, home address, school name, or telephone number. Remember, just because someone asks for information about you does not mean you have to tell them anything about yourself!</a:t>
            </a:r>
          </a:p>
          <a:p>
            <a:r>
              <a:rPr lang="en-US" b="1" dirty="0">
                <a:solidFill>
                  <a:srgbClr val="FF0000"/>
                </a:solidFill>
              </a:rPr>
              <a:t>Screen Name</a:t>
            </a:r>
            <a:r>
              <a:rPr lang="en-US" dirty="0"/>
              <a:t>. When creating your screen name, do not include personal information like your last name or date of birth.</a:t>
            </a:r>
          </a:p>
          <a:p>
            <a:r>
              <a:rPr lang="en-US" b="1" dirty="0">
                <a:solidFill>
                  <a:srgbClr val="FF0000"/>
                </a:solidFill>
              </a:rPr>
              <a:t>Passwords</a:t>
            </a:r>
            <a:r>
              <a:rPr lang="en-US" dirty="0"/>
              <a:t>. Don’t share your password with anyone but your parents. When you use a public computer make sure you logout of the accounts you’ve accessed before leaving the terminal.</a:t>
            </a:r>
          </a:p>
          <a:p>
            <a:r>
              <a:rPr lang="en-US" b="1" dirty="0">
                <a:solidFill>
                  <a:srgbClr val="FF0000"/>
                </a:solidFill>
              </a:rPr>
              <a:t>Photos</a:t>
            </a:r>
            <a:r>
              <a:rPr lang="en-US" dirty="0"/>
              <a:t>. Don’t post photos or videos online without getting your parents’ permission.</a:t>
            </a:r>
          </a:p>
          <a:p>
            <a:r>
              <a:rPr lang="en-US" b="1" dirty="0">
                <a:solidFill>
                  <a:srgbClr val="FF0000"/>
                </a:solidFill>
              </a:rPr>
              <a:t>Online Friends</a:t>
            </a:r>
            <a:r>
              <a:rPr lang="en-US" dirty="0"/>
              <a:t>. Don’t agree to meet an online friend unless you have your parents’ permission. Unfortunately, sometimes people pretend to be people they aren't. Remember that not everything you read online is true.</a:t>
            </a:r>
          </a:p>
          <a:p>
            <a:r>
              <a:rPr lang="en-US" b="1" dirty="0">
                <a:solidFill>
                  <a:srgbClr val="FF0000"/>
                </a:solidFill>
              </a:rPr>
              <a:t>Online Ads</a:t>
            </a:r>
            <a:r>
              <a:rPr lang="en-US" dirty="0"/>
              <a:t>. Don’t buy anything online without talking to your parents first. Some ads may try to trick you by offering free things or telling you that you have won something as a way of collecting your personal information.</a:t>
            </a:r>
          </a:p>
          <a:p>
            <a:r>
              <a:rPr lang="en-US" b="1" dirty="0">
                <a:solidFill>
                  <a:srgbClr val="FF0000"/>
                </a:solidFill>
              </a:rPr>
              <a:t>Downloading</a:t>
            </a:r>
            <a:r>
              <a:rPr lang="en-US" dirty="0"/>
              <a:t>. Talk to your parents before you open an email attachment or download software. Attachments sometimes contain viruses. Never open an attachment from someone you don’t know.</a:t>
            </a:r>
          </a:p>
          <a:p>
            <a:r>
              <a:rPr lang="en-US" b="1" dirty="0">
                <a:solidFill>
                  <a:srgbClr val="FF0000"/>
                </a:solidFill>
              </a:rPr>
              <a:t>Bullying</a:t>
            </a:r>
            <a:r>
              <a:rPr lang="en-US" dirty="0"/>
              <a:t>. Don’t send or respond to mean or insulting messages. Tell your parents if you receive one. If something happens online that makes you feel uncomfortable, talk to your parents or to a teacher at school.</a:t>
            </a:r>
          </a:p>
          <a:p>
            <a:r>
              <a:rPr lang="en-US" b="1" dirty="0">
                <a:solidFill>
                  <a:srgbClr val="FF0000"/>
                </a:solidFill>
              </a:rPr>
              <a:t>Social Networking</a:t>
            </a:r>
            <a:r>
              <a:rPr lang="en-US" dirty="0"/>
              <a:t>. Many social networking websites (e.g., Facebook, Twitter, Second Life and </a:t>
            </a:r>
            <a:r>
              <a:rPr lang="en-US" dirty="0" err="1"/>
              <a:t>MySpace</a:t>
            </a:r>
            <a:r>
              <a:rPr lang="en-US" dirty="0"/>
              <a:t>) and blog hosting websites have minimum age requirements to signup. These requirements are there to protect you!</a:t>
            </a:r>
          </a:p>
          <a:p>
            <a:r>
              <a:rPr lang="en-US" b="1" dirty="0">
                <a:solidFill>
                  <a:srgbClr val="FF0000"/>
                </a:solidFill>
              </a:rPr>
              <a:t>Research</a:t>
            </a:r>
            <a:r>
              <a:rPr lang="en-US" dirty="0"/>
              <a:t>. Talk to your librarian, teacher or parent about safe and accurate websites for research. The public library offers lots of resources. If you use online information in a school project make sure you explain where you got the information.</a:t>
            </a:r>
          </a:p>
          <a:p>
            <a:endParaRPr lang="en-US" dirty="0"/>
          </a:p>
        </p:txBody>
      </p:sp>
    </p:spTree>
    <p:extLst>
      <p:ext uri="{BB962C8B-B14F-4D97-AF65-F5344CB8AC3E}">
        <p14:creationId xmlns:p14="http://schemas.microsoft.com/office/powerpoint/2010/main" val="2349923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762000"/>
          </a:xfrm>
        </p:spPr>
        <p:txBody>
          <a:bodyPr/>
          <a:lstStyle/>
          <a:p>
            <a:pPr algn="ctr"/>
            <a:r>
              <a:rPr lang="en-US" sz="2800" dirty="0" smtClean="0">
                <a:solidFill>
                  <a:srgbClr val="FFFF00"/>
                </a:solidFill>
              </a:rPr>
              <a:t>Cyber bullying and why it is dangerous</a:t>
            </a:r>
            <a:endParaRPr lang="en-US" sz="2800" dirty="0">
              <a:solidFill>
                <a:srgbClr val="FFFF00"/>
              </a:solidFill>
            </a:endParaRPr>
          </a:p>
        </p:txBody>
      </p:sp>
      <p:sp>
        <p:nvSpPr>
          <p:cNvPr id="3" name="Content Placeholder 2"/>
          <p:cNvSpPr>
            <a:spLocks noGrp="1"/>
          </p:cNvSpPr>
          <p:nvPr>
            <p:ph sz="quarter" idx="13"/>
          </p:nvPr>
        </p:nvSpPr>
        <p:spPr>
          <a:xfrm>
            <a:off x="609600" y="1219200"/>
            <a:ext cx="7924800" cy="5181600"/>
          </a:xfrm>
        </p:spPr>
        <p:txBody>
          <a:bodyPr>
            <a:normAutofit fontScale="92500" lnSpcReduction="20000"/>
          </a:bodyPr>
          <a:lstStyle/>
          <a:p>
            <a:r>
              <a:rPr lang="en-US" sz="1900" dirty="0"/>
              <a:t>In all its forms, cyberbullying combines the devastating effects of in-person bullying with several added issues unique to its technological format. These factors magnify the feelings of shame and helplessness that the victims experience as a result of any type of bullying. </a:t>
            </a:r>
          </a:p>
          <a:p>
            <a:r>
              <a:rPr lang="en-US" sz="1900" b="1" dirty="0">
                <a:solidFill>
                  <a:srgbClr val="FF0000"/>
                </a:solidFill>
              </a:rPr>
              <a:t>Anonymity</a:t>
            </a:r>
            <a:r>
              <a:rPr lang="en-US" sz="1900" dirty="0"/>
              <a:t>--You can be cyberbullied by a stranger or a close acquaintance without ever being able to tell who the culprit is. Bullies may feel empowered to say and do more destructive things than they would face-to-face when they are interacting with their victims screen-to-screen. </a:t>
            </a:r>
          </a:p>
          <a:p>
            <a:r>
              <a:rPr lang="en-US" sz="1900" b="1" dirty="0">
                <a:solidFill>
                  <a:srgbClr val="FF0000"/>
                </a:solidFill>
              </a:rPr>
              <a:t>Permanence</a:t>
            </a:r>
            <a:r>
              <a:rPr lang="en-US" sz="1900" dirty="0"/>
              <a:t>--It can be nearly impossible to rid the internet of offensive material that a cyberbully makes public; once a photo, rumor, or video has made it into a cyberspace, it may be there forever. </a:t>
            </a:r>
          </a:p>
          <a:p>
            <a:r>
              <a:rPr lang="en-US" sz="1900" b="1" dirty="0">
                <a:solidFill>
                  <a:srgbClr val="FF0000"/>
                </a:solidFill>
              </a:rPr>
              <a:t>Publicity</a:t>
            </a:r>
            <a:r>
              <a:rPr lang="en-US" sz="1900" b="1" dirty="0"/>
              <a:t>--</a:t>
            </a:r>
            <a:r>
              <a:rPr lang="en-US" sz="1900" dirty="0"/>
              <a:t>Cyberbullying can escalate what might once have been schoolyard disputes into smear campaigns accessible to the whole world. All it takes is for a “friend” to forward an email to friends who forward it further or to re-post or re-tweet a bullying for the bullying to “go viral” and reach a large audience. </a:t>
            </a:r>
          </a:p>
          <a:p>
            <a:r>
              <a:rPr lang="en-US" sz="1900" b="1" dirty="0">
                <a:solidFill>
                  <a:srgbClr val="FF0000"/>
                </a:solidFill>
              </a:rPr>
              <a:t>Omnipresence</a:t>
            </a:r>
            <a:r>
              <a:rPr lang="en-US" sz="1900" dirty="0"/>
              <a:t>—Cyberbullying follows you home. A student being bullied at school may find refuge in other spaces, but a victim of cyberbullying is connected to his or her tormentors whenever he or she is connected to a cell phone or computer—which for many teens is all the time. </a:t>
            </a:r>
          </a:p>
          <a:p>
            <a:endParaRPr lang="en-US" dirty="0"/>
          </a:p>
        </p:txBody>
      </p:sp>
    </p:spTree>
    <p:extLst>
      <p:ext uri="{BB962C8B-B14F-4D97-AF65-F5344CB8AC3E}">
        <p14:creationId xmlns:p14="http://schemas.microsoft.com/office/powerpoint/2010/main" val="15258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Resource Links for parents</a:t>
            </a:r>
            <a:endParaRPr lang="en-US" dirty="0">
              <a:solidFill>
                <a:srgbClr val="FFFF00"/>
              </a:solidFill>
            </a:endParaRPr>
          </a:p>
        </p:txBody>
      </p:sp>
      <p:sp>
        <p:nvSpPr>
          <p:cNvPr id="3" name="Content Placeholder 2"/>
          <p:cNvSpPr>
            <a:spLocks noGrp="1"/>
          </p:cNvSpPr>
          <p:nvPr>
            <p:ph sz="quarter" idx="13"/>
          </p:nvPr>
        </p:nvSpPr>
        <p:spPr/>
        <p:txBody>
          <a:bodyPr>
            <a:normAutofit fontScale="92500" lnSpcReduction="20000"/>
          </a:bodyPr>
          <a:lstStyle/>
          <a:p>
            <a:r>
              <a:rPr lang="en-US" dirty="0">
                <a:solidFill>
                  <a:srgbClr val="FF0000"/>
                </a:solidFill>
                <a:hlinkClick r:id="rId2"/>
              </a:rPr>
              <a:t>http://</a:t>
            </a:r>
            <a:r>
              <a:rPr lang="en-US" dirty="0" smtClean="0">
                <a:solidFill>
                  <a:srgbClr val="FF0000"/>
                </a:solidFill>
                <a:hlinkClick r:id="rId2"/>
              </a:rPr>
              <a:t>www.netsmartz.org/Predators</a:t>
            </a:r>
            <a:r>
              <a:rPr lang="en-US" dirty="0" smtClean="0">
                <a:solidFill>
                  <a:srgbClr val="FF0000"/>
                </a:solidFill>
              </a:rPr>
              <a:t> National Center for Missing and Exploited Children website with valuable information and activities for you and your children</a:t>
            </a:r>
          </a:p>
          <a:p>
            <a:r>
              <a:rPr lang="en-US" dirty="0" smtClean="0">
                <a:solidFill>
                  <a:srgbClr val="FF0000"/>
                </a:solidFill>
                <a:hlinkClick r:id="rId3"/>
              </a:rPr>
              <a:t>http://www.safekids.com</a:t>
            </a:r>
            <a:r>
              <a:rPr lang="en-US" dirty="0" smtClean="0">
                <a:solidFill>
                  <a:srgbClr val="FF0000"/>
                </a:solidFill>
              </a:rPr>
              <a:t> This website has recent articles and Blogs along with safety advice and guides. There are also resources for youth in crisis along with a valuable video library</a:t>
            </a:r>
          </a:p>
          <a:p>
            <a:r>
              <a:rPr lang="en-US" dirty="0" smtClean="0">
                <a:solidFill>
                  <a:srgbClr val="FF0000"/>
                </a:solidFill>
                <a:hlinkClick r:id="rId4"/>
              </a:rPr>
              <a:t>http://www.isafe.org</a:t>
            </a:r>
            <a:r>
              <a:rPr lang="en-US" dirty="0" smtClean="0">
                <a:solidFill>
                  <a:srgbClr val="FF0000"/>
                </a:solidFill>
              </a:rPr>
              <a:t> Helpful tabs for parents and students along with valuable webinars</a:t>
            </a:r>
          </a:p>
          <a:p>
            <a:r>
              <a:rPr lang="en-US" dirty="0" smtClean="0">
                <a:solidFill>
                  <a:srgbClr val="FF0000"/>
                </a:solidFill>
                <a:hlinkClick r:id="rId5"/>
              </a:rPr>
              <a:t>http://www.internetsafety.com</a:t>
            </a:r>
            <a:r>
              <a:rPr lang="en-US" dirty="0" smtClean="0">
                <a:solidFill>
                  <a:srgbClr val="FF0000"/>
                </a:solidFill>
              </a:rPr>
              <a:t> this website provides internet safety filters for your home computer</a:t>
            </a:r>
          </a:p>
          <a:p>
            <a:r>
              <a:rPr lang="en-US" dirty="0" smtClean="0">
                <a:solidFill>
                  <a:srgbClr val="FF0000"/>
                </a:solidFill>
                <a:hlinkClick r:id="rId6"/>
              </a:rPr>
              <a:t>http://enough.org</a:t>
            </a:r>
            <a:r>
              <a:rPr lang="en-US" dirty="0" smtClean="0">
                <a:solidFill>
                  <a:srgbClr val="FF0000"/>
                </a:solidFill>
              </a:rPr>
              <a:t> </a:t>
            </a:r>
            <a:r>
              <a:rPr lang="en-US" b="1" dirty="0">
                <a:solidFill>
                  <a:srgbClr val="FF0000"/>
                </a:solidFill>
              </a:rPr>
              <a:t>Enough Is Enough</a:t>
            </a:r>
            <a:r>
              <a:rPr lang="en-US" b="1" baseline="30000" dirty="0">
                <a:solidFill>
                  <a:srgbClr val="FF0000"/>
                </a:solidFill>
              </a:rPr>
              <a:t>®</a:t>
            </a:r>
            <a:r>
              <a:rPr lang="en-US" dirty="0">
                <a:solidFill>
                  <a:srgbClr val="FF0000"/>
                </a:solidFill>
              </a:rPr>
              <a:t> (EIE), a non-partisan, 501(c)(3) non-profit organization, emerged in 1994 as the national leader on the front lines to make the Internet safer for children and families. Since then, EIE has pioneered and led the effort to confront online pornography, child pornography, child stalking and sexual predation with innovative initiatives and effective communications. </a:t>
            </a:r>
            <a:endParaRPr lang="en-US" dirty="0" smtClean="0">
              <a:solidFill>
                <a:srgbClr val="FF0000"/>
              </a:solidFill>
            </a:endParaRPr>
          </a:p>
          <a:p>
            <a:r>
              <a:rPr lang="en-US" dirty="0">
                <a:solidFill>
                  <a:srgbClr val="FF0000"/>
                </a:solidFill>
                <a:hlinkClick r:id="rId7"/>
              </a:rPr>
              <a:t>http://</a:t>
            </a:r>
            <a:r>
              <a:rPr lang="en-US" dirty="0" smtClean="0">
                <a:solidFill>
                  <a:srgbClr val="FF0000"/>
                </a:solidFill>
                <a:hlinkClick r:id="rId7"/>
              </a:rPr>
              <a:t>www.internetsafety101.org/agebasedguidlines.htm</a:t>
            </a:r>
            <a:r>
              <a:rPr lang="en-US" dirty="0" smtClean="0">
                <a:solidFill>
                  <a:srgbClr val="FF0000"/>
                </a:solidFill>
              </a:rPr>
              <a:t> Aged based guideline resource for internet safety</a:t>
            </a:r>
          </a:p>
          <a:p>
            <a:pPr marL="0" indent="0">
              <a:buNone/>
            </a:pPr>
            <a:r>
              <a:rPr lang="en-US" dirty="0" smtClean="0">
                <a:solidFill>
                  <a:srgbClr val="FF0000"/>
                </a:solidFill>
              </a:rPr>
              <a:t> </a:t>
            </a:r>
            <a:endParaRPr lang="en-US" dirty="0"/>
          </a:p>
        </p:txBody>
      </p:sp>
    </p:spTree>
    <p:extLst>
      <p:ext uri="{BB962C8B-B14F-4D97-AF65-F5344CB8AC3E}">
        <p14:creationId xmlns:p14="http://schemas.microsoft.com/office/powerpoint/2010/main" val="704006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pPr algn="ctr"/>
            <a:r>
              <a:rPr lang="en-US" sz="2400" dirty="0" smtClean="0">
                <a:solidFill>
                  <a:srgbClr val="FFFF00"/>
                </a:solidFill>
              </a:rPr>
              <a:t>Cyber safety tips for parents  </a:t>
            </a:r>
            <a:endParaRPr lang="en-US" sz="2400" dirty="0">
              <a:solidFill>
                <a:srgbClr val="FFFF00"/>
              </a:solidFill>
            </a:endParaRPr>
          </a:p>
        </p:txBody>
      </p:sp>
      <p:sp>
        <p:nvSpPr>
          <p:cNvPr id="3" name="Content Placeholder 2"/>
          <p:cNvSpPr>
            <a:spLocks noGrp="1"/>
          </p:cNvSpPr>
          <p:nvPr>
            <p:ph sz="quarter" idx="13"/>
          </p:nvPr>
        </p:nvSpPr>
        <p:spPr>
          <a:xfrm>
            <a:off x="609600" y="1066800"/>
            <a:ext cx="7924800" cy="5257800"/>
          </a:xfrm>
        </p:spPr>
        <p:txBody>
          <a:bodyPr>
            <a:noAutofit/>
          </a:bodyPr>
          <a:lstStyle/>
          <a:p>
            <a:r>
              <a:rPr lang="en-US" sz="1200" b="1" dirty="0">
                <a:solidFill>
                  <a:srgbClr val="FF0000"/>
                </a:solidFill>
              </a:rPr>
              <a:t>Internet Safety's 5 Tips for Creating a </a:t>
            </a:r>
            <a:r>
              <a:rPr lang="en-US" sz="1200" b="1" dirty="0" err="1">
                <a:solidFill>
                  <a:srgbClr val="FF0000"/>
                </a:solidFill>
              </a:rPr>
              <a:t>Cybersafe</a:t>
            </a:r>
            <a:r>
              <a:rPr lang="en-US" sz="1200" b="1" dirty="0">
                <a:solidFill>
                  <a:srgbClr val="FF0000"/>
                </a:solidFill>
              </a:rPr>
              <a:t> Home™</a:t>
            </a:r>
          </a:p>
          <a:p>
            <a:r>
              <a:rPr lang="en-US" sz="1200" i="1" dirty="0"/>
              <a:t>This generation of parents is the first to face the challenge of helping our children make the most of their virtual space while keeping them safe in it. If you’re still getting your footing in virtual parenting, don’t worry. InternetSafety.com has the following tips to help ensure that your child’s online experience remains positive.</a:t>
            </a:r>
            <a:endParaRPr lang="en-US" sz="1200" dirty="0"/>
          </a:p>
          <a:p>
            <a:r>
              <a:rPr lang="en-US" sz="1200" b="1" dirty="0">
                <a:solidFill>
                  <a:srgbClr val="FF0000"/>
                </a:solidFill>
              </a:rPr>
              <a:t>1. Become a net-savvy parent</a:t>
            </a:r>
          </a:p>
          <a:p>
            <a:r>
              <a:rPr lang="en-US" sz="1200" dirty="0"/>
              <a:t>The best safeguard against online dangers is being informed. Jump in and learn the basics of the Internet—read articles, take a class, and talk to other parents. A good place to start with some basics is </a:t>
            </a:r>
            <a:r>
              <a:rPr lang="en-US" sz="1200" dirty="0">
                <a:hlinkClick r:id="rId2"/>
              </a:rPr>
              <a:t>www.LearnTheNet.com</a:t>
            </a:r>
            <a:r>
              <a:rPr lang="en-US" sz="1200" dirty="0"/>
              <a:t>. A good place to stay current with the latest in online technology is </a:t>
            </a:r>
            <a:r>
              <a:rPr lang="en-US" sz="1200" dirty="0">
                <a:hlinkClick r:id="rId3"/>
              </a:rPr>
              <a:t>mashable.com</a:t>
            </a:r>
            <a:r>
              <a:rPr lang="en-US" sz="1200" dirty="0"/>
              <a:t>. You don’t have to be an expert to have a handle on your child’s online world.</a:t>
            </a:r>
          </a:p>
          <a:p>
            <a:r>
              <a:rPr lang="en-US" sz="1200" b="1" dirty="0">
                <a:solidFill>
                  <a:srgbClr val="FF0000"/>
                </a:solidFill>
              </a:rPr>
              <a:t>2. "Chat" with your kids</a:t>
            </a:r>
          </a:p>
          <a:p>
            <a:r>
              <a:rPr lang="en-US" sz="1200" dirty="0"/>
              <a:t>Develop an open dialogue so that you can talk with your kids about the benefits and dangers of the Internet. Cultivate an interest in their online activities—their favorite Web sites, online games, and interests. And don’t be afraid to ask your children who they are talking to online and what they are talking about.</a:t>
            </a:r>
          </a:p>
          <a:p>
            <a:r>
              <a:rPr lang="en-US" sz="1200" b="1" dirty="0">
                <a:solidFill>
                  <a:srgbClr val="FF0000"/>
                </a:solidFill>
              </a:rPr>
              <a:t>3. Agree on a game plan</a:t>
            </a:r>
          </a:p>
          <a:p>
            <a:r>
              <a:rPr lang="en-US" sz="1200" dirty="0"/>
              <a:t>Use the </a:t>
            </a:r>
            <a:r>
              <a:rPr lang="en-US" sz="1200" dirty="0">
                <a:hlinkClick r:id="rId4"/>
              </a:rPr>
              <a:t>InternetSafety.com </a:t>
            </a:r>
            <a:r>
              <a:rPr lang="en-US" sz="1200" dirty="0" err="1">
                <a:hlinkClick r:id="rId4"/>
              </a:rPr>
              <a:t>Gameplan</a:t>
            </a:r>
            <a:r>
              <a:rPr lang="en-US" sz="1200" dirty="0">
                <a:hlinkClick r:id="rId4"/>
              </a:rPr>
              <a:t>™</a:t>
            </a:r>
            <a:r>
              <a:rPr lang="en-US" sz="1200" dirty="0"/>
              <a:t> to formally agree on your family’s guidelines for using the Internet. Post them near the family computer as a reminder. Ensure that your kids know to never share personal information on the Internet and that they should tell you about any online activity or contact that makes them uncomfortable.</a:t>
            </a:r>
          </a:p>
          <a:p>
            <a:r>
              <a:rPr lang="en-US" sz="1200" b="1" dirty="0">
                <a:solidFill>
                  <a:srgbClr val="FF0000"/>
                </a:solidFill>
              </a:rPr>
              <a:t>4. Protect your computer</a:t>
            </a:r>
          </a:p>
          <a:p>
            <a:r>
              <a:rPr lang="en-US" sz="1200" dirty="0"/>
              <a:t>Take advantage of the software that exists to help parents manage their children’s computer experience. In only a few minutes, parental control software like </a:t>
            </a:r>
            <a:r>
              <a:rPr lang="en-US" sz="1200" dirty="0">
                <a:hlinkClick r:id="rId5"/>
              </a:rPr>
              <a:t>Safe Eyes</a:t>
            </a:r>
            <a:r>
              <a:rPr lang="en-US" sz="1200" dirty="0"/>
              <a:t> can block inappropriate websites, restrict the amount of time that your kids use the Internet and monitor their Instant Messenger chats to protect against predators.</a:t>
            </a:r>
          </a:p>
          <a:p>
            <a:r>
              <a:rPr lang="en-US" sz="1200" b="1" dirty="0">
                <a:solidFill>
                  <a:srgbClr val="FF0000"/>
                </a:solidFill>
              </a:rPr>
              <a:t>5. Explore the Internet as a family</a:t>
            </a:r>
          </a:p>
          <a:p>
            <a:r>
              <a:rPr lang="en-US" sz="1200" dirty="0"/>
              <a:t>With a game plan and a protected computer, you can now encourage your family to take advantage of all that the Internet has to offer. Take a genuine interest in what your kids are doing and stay engaged with them online.</a:t>
            </a:r>
          </a:p>
          <a:p>
            <a:endParaRPr lang="en-US" sz="1200" dirty="0"/>
          </a:p>
        </p:txBody>
      </p:sp>
    </p:spTree>
    <p:extLst>
      <p:ext uri="{BB962C8B-B14F-4D97-AF65-F5344CB8AC3E}">
        <p14:creationId xmlns:p14="http://schemas.microsoft.com/office/powerpoint/2010/main" val="3458715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Resource links for students </a:t>
            </a:r>
            <a:endParaRPr lang="en-US" dirty="0">
              <a:solidFill>
                <a:srgbClr val="FFFF00"/>
              </a:solidFill>
            </a:endParaRPr>
          </a:p>
        </p:txBody>
      </p:sp>
      <p:sp>
        <p:nvSpPr>
          <p:cNvPr id="3" name="Content Placeholder 2"/>
          <p:cNvSpPr>
            <a:spLocks noGrp="1"/>
          </p:cNvSpPr>
          <p:nvPr>
            <p:ph sz="quarter" idx="13"/>
          </p:nvPr>
        </p:nvSpPr>
        <p:spPr/>
        <p:txBody>
          <a:bodyPr>
            <a:normAutofit lnSpcReduction="10000"/>
          </a:bodyPr>
          <a:lstStyle/>
          <a:p>
            <a:pPr marL="0" indent="0" algn="ctr">
              <a:buNone/>
            </a:pPr>
            <a:r>
              <a:rPr lang="en-US" sz="2800" dirty="0" smtClean="0">
                <a:solidFill>
                  <a:srgbClr val="FF0000"/>
                </a:solidFill>
              </a:rPr>
              <a:t>VIDEOS</a:t>
            </a:r>
            <a:endParaRPr lang="en-US" sz="2800" u="sng" dirty="0">
              <a:solidFill>
                <a:srgbClr val="FF0000"/>
              </a:solidFill>
              <a:hlinkClick r:id="rId2"/>
            </a:endParaRPr>
          </a:p>
          <a:p>
            <a:r>
              <a:rPr lang="en-US" dirty="0" smtClean="0">
                <a:hlinkClick r:id="rId2"/>
              </a:rPr>
              <a:t>http</a:t>
            </a:r>
            <a:r>
              <a:rPr lang="en-US" dirty="0">
                <a:hlinkClick r:id="rId2"/>
              </a:rPr>
              <a:t>://</a:t>
            </a:r>
            <a:r>
              <a:rPr lang="en-US" dirty="0" smtClean="0">
                <a:hlinkClick r:id="rId2"/>
              </a:rPr>
              <a:t>www.cybersmart.gov.au/Kids/Watch%20Videos/net-basics.aspx</a:t>
            </a:r>
            <a:r>
              <a:rPr lang="en-US" dirty="0" smtClean="0"/>
              <a:t> Check out this link for videos on internet safety</a:t>
            </a:r>
          </a:p>
          <a:p>
            <a:r>
              <a:rPr lang="en-US" dirty="0">
                <a:hlinkClick r:id="rId3"/>
              </a:rPr>
              <a:t>https://jr.brainpop.com/artsandtechnology/technology/internetsafety</a:t>
            </a:r>
            <a:r>
              <a:rPr lang="en-US" dirty="0" smtClean="0">
                <a:hlinkClick r:id="rId3"/>
              </a:rPr>
              <a:t>/</a:t>
            </a:r>
            <a:r>
              <a:rPr lang="en-US" dirty="0" smtClean="0"/>
              <a:t> Check out the </a:t>
            </a:r>
            <a:r>
              <a:rPr lang="en-US" dirty="0" err="1" smtClean="0"/>
              <a:t>Brainpop</a:t>
            </a:r>
            <a:r>
              <a:rPr lang="en-US" dirty="0" smtClean="0"/>
              <a:t> website for more videos on internet safety</a:t>
            </a:r>
          </a:p>
          <a:p>
            <a:pPr marL="0" indent="0" algn="ctr">
              <a:buNone/>
            </a:pPr>
            <a:r>
              <a:rPr lang="en-US" sz="2800" dirty="0" smtClean="0">
                <a:solidFill>
                  <a:srgbClr val="FF0000"/>
                </a:solidFill>
              </a:rPr>
              <a:t>GAMES</a:t>
            </a:r>
          </a:p>
          <a:p>
            <a:r>
              <a:rPr lang="en-US" dirty="0">
                <a:hlinkClick r:id="rId4"/>
              </a:rPr>
              <a:t>https://sos.fbi.gov</a:t>
            </a:r>
            <a:r>
              <a:rPr lang="en-US" dirty="0" smtClean="0">
                <a:hlinkClick r:id="rId4"/>
              </a:rPr>
              <a:t>/</a:t>
            </a:r>
            <a:r>
              <a:rPr lang="en-US" dirty="0" smtClean="0"/>
              <a:t> FBI Cyber Surf Island: Travel </a:t>
            </a:r>
            <a:r>
              <a:rPr lang="en-US" dirty="0"/>
              <a:t>to an island and learn how to stay safe online, including protecting your information, cell phone safety and </a:t>
            </a:r>
            <a:r>
              <a:rPr lang="en-US" dirty="0" smtClean="0"/>
              <a:t>more. </a:t>
            </a:r>
            <a:r>
              <a:rPr lang="en-US" dirty="0"/>
              <a:t>(Flash required</a:t>
            </a:r>
            <a:r>
              <a:rPr lang="en-US" dirty="0" smtClean="0"/>
              <a:t>)</a:t>
            </a:r>
          </a:p>
          <a:p>
            <a:r>
              <a:rPr lang="en-US" dirty="0">
                <a:hlinkClick r:id="rId5"/>
              </a:rPr>
              <a:t>http://</a:t>
            </a:r>
            <a:r>
              <a:rPr lang="en-US" dirty="0" smtClean="0">
                <a:hlinkClick r:id="rId5"/>
              </a:rPr>
              <a:t>www.nsteens.org/Games</a:t>
            </a:r>
            <a:r>
              <a:rPr lang="en-US" dirty="0" smtClean="0"/>
              <a:t> </a:t>
            </a:r>
            <a:r>
              <a:rPr lang="en-US" dirty="0"/>
              <a:t>Learn about what information should not be included in your online profiles. </a:t>
            </a:r>
            <a:r>
              <a:rPr lang="en-US"/>
              <a:t>Players help Tad clean up his messy profile by collecting the information that should be kept private while avoiding others who would dispense Tad's personal information all over school.</a:t>
            </a:r>
            <a:endParaRPr lang="en-US" dirty="0"/>
          </a:p>
        </p:txBody>
      </p:sp>
    </p:spTree>
    <p:extLst>
      <p:ext uri="{BB962C8B-B14F-4D97-AF65-F5344CB8AC3E}">
        <p14:creationId xmlns:p14="http://schemas.microsoft.com/office/powerpoint/2010/main" val="2063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65</TotalTime>
  <Words>1436</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Cyber safety </vt:lpstr>
      <vt:lpstr>What is digital citizenship and why is it important?</vt:lpstr>
      <vt:lpstr>What is a digital footprint?</vt:lpstr>
      <vt:lpstr>Cyber safety tips</vt:lpstr>
      <vt:lpstr>Cyber bullying and why it is dangerous</vt:lpstr>
      <vt:lpstr>Resource Links for parents</vt:lpstr>
      <vt:lpstr>Cyber safety tips for parents  </vt:lpstr>
      <vt:lpstr>Resource links for students </vt:lpstr>
    </vt:vector>
  </TitlesOfParts>
  <Company>Medaille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safety</dc:title>
  <dc:creator>NyetNet</dc:creator>
  <cp:lastModifiedBy>laptop</cp:lastModifiedBy>
  <cp:revision>14</cp:revision>
  <dcterms:created xsi:type="dcterms:W3CDTF">2015-06-06T21:44:53Z</dcterms:created>
  <dcterms:modified xsi:type="dcterms:W3CDTF">2015-06-07T02:37:49Z</dcterms:modified>
</cp:coreProperties>
</file>